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350" r:id="rId3"/>
    <p:sldId id="407" r:id="rId4"/>
    <p:sldId id="410" r:id="rId5"/>
    <p:sldId id="414" r:id="rId6"/>
    <p:sldId id="413" r:id="rId7"/>
    <p:sldId id="425" r:id="rId8"/>
    <p:sldId id="411" r:id="rId9"/>
    <p:sldId id="415" r:id="rId10"/>
    <p:sldId id="392" r:id="rId11"/>
    <p:sldId id="408" r:id="rId12"/>
    <p:sldId id="409" r:id="rId13"/>
  </p:sldIdLst>
  <p:sldSz cx="10693400" cy="7561263"/>
  <p:notesSz cx="6858000" cy="9144000"/>
  <p:defaultTextStyle>
    <a:defPPr>
      <a:defRPr lang="ru-RU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ибанов Никита Викторович" initials="ШНВ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74E"/>
    <a:srgbClr val="802723"/>
    <a:srgbClr val="8A8A89"/>
    <a:srgbClr val="E0CBC2"/>
    <a:srgbClr val="D2B4A6"/>
    <a:srgbClr val="B17B63"/>
    <a:srgbClr val="359039"/>
    <a:srgbClr val="DBC2B7"/>
    <a:srgbClr val="C39A87"/>
    <a:srgbClr val="D0A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1" autoAdjust="0"/>
    <p:restoredTop sz="95768" autoAdjust="0"/>
  </p:normalViewPr>
  <p:slideViewPr>
    <p:cSldViewPr>
      <p:cViewPr>
        <p:scale>
          <a:sx n="70" d="100"/>
          <a:sy n="70" d="100"/>
        </p:scale>
        <p:origin x="-2658" y="-1014"/>
      </p:cViewPr>
      <p:guideLst>
        <p:guide orient="horz" pos="256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06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CF1F2-E95F-4910-B0B5-46F522749FC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5963-BD16-4AFD-9065-2F479D890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12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8752F-D27B-4CA5-A242-2CA8706FD8F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941C1-E526-41B0-AA77-789D90D05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2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8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2922" y="540273"/>
            <a:ext cx="9612000" cy="64807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76700" y="794"/>
            <a:ext cx="54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310842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2257705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3215325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4155179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5119807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059661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940808" y="0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517524" y="794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7013643" y="794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8590358" y="1587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CE04-7AEF-4A35-805B-B0514DFFC7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2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75D-8D0E-421D-89A5-C532F7523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9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2922" y="540273"/>
            <a:ext cx="9612000" cy="64807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76700" y="794"/>
            <a:ext cx="54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310842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2257705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3215325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4155179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5119807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059661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940808" y="0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517524" y="794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7013643" y="794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8590358" y="1587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5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617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32922" y="540273"/>
            <a:ext cx="9612000" cy="64807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3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3656-B589-4AD5-A04D-4ACC3E9CCD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9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30F1-72E3-44C9-B934-703F7C2019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2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BFD0-1EC2-470E-AD39-957BD02F20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61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E6CD-9358-4269-97DB-A54B459615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6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78A1-06C4-4700-ACA3-469ABE6CAE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036150" y="7008172"/>
            <a:ext cx="2495127" cy="402567"/>
          </a:xfrm>
        </p:spPr>
        <p:txBody>
          <a:bodyPr/>
          <a:lstStyle>
            <a:lvl1pPr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V="1">
            <a:off x="9361041" y="1"/>
            <a:ext cx="1332359" cy="1314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360100" cy="1315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71" t="38644" r="52840" b="21396"/>
          <a:stretch>
            <a:fillRect/>
          </a:stretch>
        </p:blipFill>
        <p:spPr bwMode="auto">
          <a:xfrm>
            <a:off x="9590972" y="376640"/>
            <a:ext cx="677542" cy="67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278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755-41FB-4603-9A2C-AB41833A74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1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CE4F-43B4-4812-A0CC-0B814BB904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3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D6CE-2182-439D-95DC-102D659B7C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8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6" y="1237457"/>
            <a:ext cx="9089390" cy="263244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6" y="3971415"/>
            <a:ext cx="8020050" cy="1825554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33" indent="0" algn="ctr">
              <a:buNone/>
              <a:defRPr sz="2200"/>
            </a:lvl2pPr>
            <a:lvl3pPr marL="1007867" indent="0" algn="ctr">
              <a:buNone/>
              <a:defRPr sz="2100"/>
            </a:lvl3pPr>
            <a:lvl4pPr marL="1511799" indent="0" algn="ctr">
              <a:buNone/>
              <a:defRPr sz="1800"/>
            </a:lvl4pPr>
            <a:lvl5pPr marL="2015732" indent="0" algn="ctr">
              <a:buNone/>
              <a:defRPr sz="1800"/>
            </a:lvl5pPr>
            <a:lvl6pPr marL="2519665" indent="0" algn="ctr">
              <a:buNone/>
              <a:defRPr sz="1800"/>
            </a:lvl6pPr>
            <a:lvl7pPr marL="3023598" indent="0" algn="ctr">
              <a:buNone/>
              <a:defRPr sz="1800"/>
            </a:lvl7pPr>
            <a:lvl8pPr marL="3527531" indent="0" algn="ctr">
              <a:buNone/>
              <a:defRPr sz="1800"/>
            </a:lvl8pPr>
            <a:lvl9pPr marL="4031463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CD4E-6921-44B5-B837-9696D61B24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10A5-46FB-4E42-8314-480A48B912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32922" y="540273"/>
            <a:ext cx="9612000" cy="64807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3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8451-7C7A-4A81-9CBF-2C4BB4D7B2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2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BC92-5ECC-44AB-8060-457EAECE75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3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5087-C6DE-4589-BA1D-725BCE6EAF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5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3E97-543B-425F-9206-9A94201B4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8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FA00-8162-4094-8D3A-6006B5126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9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6E1E-EB8A-4005-89AA-95F11B0C5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1B17-EAB3-4DB4-A03D-316E69D7D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0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E6E0-9A48-49A6-A4C2-3F014E45D9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5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4252" y="555137"/>
            <a:ext cx="295232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latin typeface="Arial Narrow" pitchFamily="34" charset="0"/>
                <a:cs typeface="Browallia New" pitchFamily="34" charset="-34"/>
              </a:rPr>
              <a:t>Корпорация развития МСП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Browallia New" pitchFamily="34" charset="-34"/>
              </a:rPr>
              <a:t>(бизнес-инкубатор)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Browallia New" pitchFamily="34" charset="-34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2484" y="1312039"/>
            <a:ext cx="9556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636" y="6311071"/>
            <a:ext cx="3312368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/>
              <a:t>Ярославль, </a:t>
            </a:r>
            <a:r>
              <a:rPr lang="ru-RU" sz="1400" dirty="0" smtClean="0"/>
              <a:t>октябрь 2023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45307" y="6239063"/>
            <a:ext cx="451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54212" y="3118912"/>
            <a:ext cx="8784976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ТУТАЕВСКИЙ ПРОМЫШЛЕННЫЙ ПАРК «МАСТЕР»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71" t="38644" r="52840" b="21396"/>
          <a:stretch>
            <a:fillRect/>
          </a:stretch>
        </p:blipFill>
        <p:spPr bwMode="auto">
          <a:xfrm>
            <a:off x="600621" y="512256"/>
            <a:ext cx="677542" cy="67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1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0027220" y="7008172"/>
            <a:ext cx="504057" cy="40256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50156" y="492705"/>
            <a:ext cx="7433447" cy="357930"/>
          </a:xfrm>
          <a:prstGeom prst="rect">
            <a:avLst/>
          </a:prstGeom>
          <a:noFill/>
        </p:spPr>
        <p:txBody>
          <a:bodyPr wrap="square" lIns="80147" tIns="40074" rIns="80147" bIns="40074" rtlCol="0" anchor="ctr">
            <a:spAutoFit/>
          </a:bodyPr>
          <a:lstStyle/>
          <a:p>
            <a:r>
              <a:rPr lang="ru-RU" altLang="ru-RU" sz="1800" dirty="0" smtClean="0">
                <a:latin typeface="Arial" charset="0"/>
              </a:rPr>
              <a:t>ОСНОВНЫЕ ЛЬГОТЫ ДЛЯ РЕЗИДЕНТА ТОСЭР</a:t>
            </a:r>
            <a:endParaRPr lang="ru-RU" altLang="ru-RU" sz="1800" dirty="0">
              <a:latin typeface="Arial" charset="0"/>
            </a:endParaRPr>
          </a:p>
        </p:txBody>
      </p:sp>
      <p:sp>
        <p:nvSpPr>
          <p:cNvPr id="83" name="Прямоугольник 32"/>
          <p:cNvSpPr>
            <a:spLocks noChangeArrowheads="1"/>
          </p:cNvSpPr>
          <p:nvPr/>
        </p:nvSpPr>
        <p:spPr bwMode="auto">
          <a:xfrm>
            <a:off x="1058597" y="1707788"/>
            <a:ext cx="2664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НАЛОГ НА ПРИБЫЛЬ</a:t>
            </a:r>
          </a:p>
        </p:txBody>
      </p:sp>
      <p:sp>
        <p:nvSpPr>
          <p:cNvPr id="85" name="Прямоугольник 32"/>
          <p:cNvSpPr>
            <a:spLocks noChangeArrowheads="1"/>
          </p:cNvSpPr>
          <p:nvPr/>
        </p:nvSpPr>
        <p:spPr bwMode="auto">
          <a:xfrm>
            <a:off x="1174843" y="2160862"/>
            <a:ext cx="1944216" cy="338554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600" b="1" dirty="0" smtClean="0">
                <a:solidFill>
                  <a:srgbClr val="9C674E"/>
                </a:solidFill>
                <a:latin typeface="Arial" charset="0"/>
              </a:rPr>
              <a:t>0</a:t>
            </a:r>
            <a:r>
              <a:rPr lang="en-US" altLang="ru-RU" sz="1400" dirty="0" smtClean="0">
                <a:solidFill>
                  <a:srgbClr val="9C674E"/>
                </a:solidFill>
                <a:latin typeface="Arial" charset="0"/>
              </a:rPr>
              <a:t>% – </a:t>
            </a:r>
            <a:r>
              <a:rPr lang="ru-RU" altLang="ru-RU" sz="1400" dirty="0" smtClean="0">
                <a:solidFill>
                  <a:srgbClr val="8A8A89"/>
                </a:solidFill>
                <a:latin typeface="Arial" charset="0"/>
              </a:rPr>
              <a:t>первые 5 лет</a:t>
            </a:r>
            <a:endParaRPr lang="ru-RU" altLang="ru-RU" sz="1400" dirty="0">
              <a:solidFill>
                <a:srgbClr val="8A8A89"/>
              </a:solidFill>
              <a:latin typeface="Arial" charset="0"/>
            </a:endParaRPr>
          </a:p>
        </p:txBody>
      </p:sp>
      <p:sp>
        <p:nvSpPr>
          <p:cNvPr id="86" name="Прямоугольник 32"/>
          <p:cNvSpPr>
            <a:spLocks noChangeArrowheads="1"/>
          </p:cNvSpPr>
          <p:nvPr/>
        </p:nvSpPr>
        <p:spPr bwMode="auto">
          <a:xfrm>
            <a:off x="5592916" y="1707788"/>
            <a:ext cx="29908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НАЛОГ НА ИМУЩЕСТВО</a:t>
            </a:r>
          </a:p>
        </p:txBody>
      </p:sp>
      <p:sp>
        <p:nvSpPr>
          <p:cNvPr id="88" name="Прямоугольник 32"/>
          <p:cNvSpPr>
            <a:spLocks noChangeArrowheads="1"/>
          </p:cNvSpPr>
          <p:nvPr/>
        </p:nvSpPr>
        <p:spPr bwMode="auto">
          <a:xfrm>
            <a:off x="5709162" y="2160399"/>
            <a:ext cx="1944216" cy="338554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600" b="1" dirty="0" smtClean="0">
                <a:solidFill>
                  <a:srgbClr val="9C674E"/>
                </a:solidFill>
                <a:latin typeface="Arial" charset="0"/>
              </a:rPr>
              <a:t>0</a:t>
            </a:r>
            <a:r>
              <a:rPr lang="en-US" altLang="ru-RU" sz="1400" dirty="0" smtClean="0">
                <a:solidFill>
                  <a:srgbClr val="9C674E"/>
                </a:solidFill>
                <a:latin typeface="Arial" charset="0"/>
              </a:rPr>
              <a:t>% – </a:t>
            </a:r>
            <a:r>
              <a:rPr lang="ru-RU" altLang="ru-RU" sz="1400" dirty="0" smtClean="0">
                <a:solidFill>
                  <a:srgbClr val="8A8A89"/>
                </a:solidFill>
                <a:latin typeface="Arial" charset="0"/>
              </a:rPr>
              <a:t>первые 5 лет</a:t>
            </a:r>
            <a:endParaRPr lang="ru-RU" altLang="ru-RU" sz="1400" dirty="0">
              <a:solidFill>
                <a:srgbClr val="8A8A89"/>
              </a:solidFill>
              <a:latin typeface="Arial" charset="0"/>
            </a:endParaRPr>
          </a:p>
        </p:txBody>
      </p:sp>
      <p:sp>
        <p:nvSpPr>
          <p:cNvPr id="89" name="Прямоугольник 32"/>
          <p:cNvSpPr>
            <a:spLocks noChangeArrowheads="1"/>
          </p:cNvSpPr>
          <p:nvPr/>
        </p:nvSpPr>
        <p:spPr bwMode="auto">
          <a:xfrm>
            <a:off x="1058597" y="3538383"/>
            <a:ext cx="2590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ЗЕМЕЛЬНЫЙ НАЛОГ</a:t>
            </a:r>
            <a:endParaRPr lang="ru-RU" sz="1800" b="1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32"/>
          <p:cNvSpPr>
            <a:spLocks noChangeArrowheads="1"/>
          </p:cNvSpPr>
          <p:nvPr/>
        </p:nvSpPr>
        <p:spPr bwMode="auto">
          <a:xfrm>
            <a:off x="1174843" y="4028532"/>
            <a:ext cx="1944216" cy="338554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600" b="1" dirty="0" smtClean="0">
                <a:solidFill>
                  <a:srgbClr val="9C674E"/>
                </a:solidFill>
                <a:latin typeface="Arial" charset="0"/>
              </a:rPr>
              <a:t>0</a:t>
            </a:r>
            <a:r>
              <a:rPr lang="en-US" altLang="ru-RU" sz="1400" dirty="0" smtClean="0">
                <a:solidFill>
                  <a:srgbClr val="9C674E"/>
                </a:solidFill>
                <a:latin typeface="Arial" charset="0"/>
              </a:rPr>
              <a:t>% – </a:t>
            </a:r>
            <a:r>
              <a:rPr lang="ru-RU" altLang="ru-RU" sz="1400" dirty="0" smtClean="0">
                <a:solidFill>
                  <a:srgbClr val="8A8A89"/>
                </a:solidFill>
                <a:latin typeface="Arial" charset="0"/>
              </a:rPr>
              <a:t>первые 3 года</a:t>
            </a:r>
            <a:endParaRPr lang="ru-RU" altLang="ru-RU" sz="1400" dirty="0">
              <a:solidFill>
                <a:srgbClr val="8A8A89"/>
              </a:solidFill>
              <a:latin typeface="Arial" charset="0"/>
            </a:endParaRPr>
          </a:p>
        </p:txBody>
      </p:sp>
      <p:sp>
        <p:nvSpPr>
          <p:cNvPr id="92" name="Прямоугольник 32"/>
          <p:cNvSpPr>
            <a:spLocks noChangeArrowheads="1"/>
          </p:cNvSpPr>
          <p:nvPr/>
        </p:nvSpPr>
        <p:spPr bwMode="auto">
          <a:xfrm>
            <a:off x="1058597" y="5095556"/>
            <a:ext cx="289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ОТЧИСЛЕНИЯ</a:t>
            </a:r>
          </a:p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В СТРАХОВЫЕ ФОНДЫ</a:t>
            </a:r>
            <a:endParaRPr lang="ru-RU" sz="1800" b="1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32"/>
          <p:cNvSpPr>
            <a:spLocks noChangeArrowheads="1"/>
          </p:cNvSpPr>
          <p:nvPr/>
        </p:nvSpPr>
        <p:spPr bwMode="auto">
          <a:xfrm>
            <a:off x="1174843" y="5867591"/>
            <a:ext cx="2301881" cy="338554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9C674E"/>
                </a:solidFill>
                <a:latin typeface="Arial" charset="0"/>
              </a:rPr>
              <a:t>7,6</a:t>
            </a:r>
            <a:r>
              <a:rPr lang="en-US" altLang="ru-RU" sz="1400" dirty="0" smtClean="0">
                <a:solidFill>
                  <a:srgbClr val="9C674E"/>
                </a:solidFill>
                <a:latin typeface="Arial" charset="0"/>
              </a:rPr>
              <a:t>% – </a:t>
            </a:r>
            <a:r>
              <a:rPr lang="ru-RU" altLang="ru-RU" sz="1400" dirty="0" smtClean="0">
                <a:solidFill>
                  <a:srgbClr val="8A8A89"/>
                </a:solidFill>
                <a:latin typeface="Arial" charset="0"/>
              </a:rPr>
              <a:t>в течение 10 лет</a:t>
            </a:r>
            <a:endParaRPr lang="ru-RU" altLang="ru-RU" sz="1400" dirty="0">
              <a:solidFill>
                <a:srgbClr val="8A8A89"/>
              </a:solidFill>
              <a:latin typeface="Arial" charset="0"/>
            </a:endParaRPr>
          </a:p>
        </p:txBody>
      </p:sp>
      <p:sp>
        <p:nvSpPr>
          <p:cNvPr id="95" name="Прямоугольник 32"/>
          <p:cNvSpPr>
            <a:spLocks noChangeArrowheads="1"/>
          </p:cNvSpPr>
          <p:nvPr/>
        </p:nvSpPr>
        <p:spPr bwMode="auto">
          <a:xfrm>
            <a:off x="5592916" y="3538383"/>
            <a:ext cx="3530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ru-RU" sz="18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НАЛОГ НА ДОБАВЛЕННУЮ СТОИМОСТЬ</a:t>
            </a:r>
          </a:p>
        </p:txBody>
      </p:sp>
      <p:sp>
        <p:nvSpPr>
          <p:cNvPr id="97" name="Прямоугольник 32"/>
          <p:cNvSpPr>
            <a:spLocks noChangeArrowheads="1"/>
          </p:cNvSpPr>
          <p:nvPr/>
        </p:nvSpPr>
        <p:spPr bwMode="auto">
          <a:xfrm>
            <a:off x="5709162" y="4236604"/>
            <a:ext cx="2880320" cy="480131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упрощенный заявительный порядок возмещения налога</a:t>
            </a:r>
            <a:endParaRPr lang="ru-RU" sz="1400" dirty="0">
              <a:solidFill>
                <a:srgbClr val="8A8A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32"/>
          <p:cNvSpPr>
            <a:spLocks noChangeArrowheads="1"/>
          </p:cNvSpPr>
          <p:nvPr/>
        </p:nvSpPr>
        <p:spPr bwMode="auto">
          <a:xfrm>
            <a:off x="1174843" y="2592910"/>
            <a:ext cx="2553828" cy="338554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9C674E"/>
                </a:solidFill>
                <a:latin typeface="Arial" charset="0"/>
              </a:rPr>
              <a:t>12</a:t>
            </a:r>
            <a:r>
              <a:rPr lang="en-US" altLang="ru-RU" sz="1400" dirty="0" smtClean="0">
                <a:solidFill>
                  <a:srgbClr val="9C674E"/>
                </a:solidFill>
                <a:latin typeface="Arial" charset="0"/>
              </a:rPr>
              <a:t>% – </a:t>
            </a:r>
            <a:r>
              <a:rPr lang="ru-RU" altLang="ru-RU" sz="1400" dirty="0" smtClean="0">
                <a:solidFill>
                  <a:srgbClr val="8A8A89"/>
                </a:solidFill>
                <a:latin typeface="Arial" charset="0"/>
              </a:rPr>
              <a:t>последующие 5 лет</a:t>
            </a:r>
            <a:endParaRPr lang="ru-RU" altLang="ru-RU" sz="1400" dirty="0">
              <a:solidFill>
                <a:srgbClr val="8A8A89"/>
              </a:solidFill>
              <a:latin typeface="Arial" charset="0"/>
            </a:endParaRPr>
          </a:p>
        </p:txBody>
      </p:sp>
      <p:sp>
        <p:nvSpPr>
          <p:cNvPr id="99" name="Прямоугольник 32"/>
          <p:cNvSpPr>
            <a:spLocks noChangeArrowheads="1"/>
          </p:cNvSpPr>
          <p:nvPr/>
        </p:nvSpPr>
        <p:spPr bwMode="auto">
          <a:xfrm>
            <a:off x="5709162" y="2592399"/>
            <a:ext cx="2553828" cy="338554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9C674E"/>
                </a:solidFill>
                <a:latin typeface="Arial" charset="0"/>
              </a:rPr>
              <a:t>1,1</a:t>
            </a:r>
            <a:r>
              <a:rPr lang="en-US" altLang="ru-RU" sz="1400" dirty="0" smtClean="0">
                <a:solidFill>
                  <a:srgbClr val="9C674E"/>
                </a:solidFill>
                <a:latin typeface="Arial" charset="0"/>
              </a:rPr>
              <a:t>% – </a:t>
            </a:r>
            <a:r>
              <a:rPr lang="ru-RU" altLang="ru-RU" sz="1400" dirty="0" smtClean="0">
                <a:solidFill>
                  <a:srgbClr val="8A8A89"/>
                </a:solidFill>
                <a:latin typeface="Arial" charset="0"/>
              </a:rPr>
              <a:t>последующие 5 лет</a:t>
            </a:r>
            <a:endParaRPr lang="ru-RU" altLang="ru-RU" sz="1400" dirty="0">
              <a:solidFill>
                <a:srgbClr val="8A8A89"/>
              </a:solidFill>
              <a:latin typeface="Arial" charset="0"/>
            </a:endParaRPr>
          </a:p>
        </p:txBody>
      </p:sp>
      <p:sp>
        <p:nvSpPr>
          <p:cNvPr id="101" name="Прямоугольник 32"/>
          <p:cNvSpPr>
            <a:spLocks noChangeArrowheads="1"/>
          </p:cNvSpPr>
          <p:nvPr/>
        </p:nvSpPr>
        <p:spPr bwMode="auto">
          <a:xfrm>
            <a:off x="1174843" y="6322397"/>
            <a:ext cx="1020276" cy="307777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9C674E"/>
                </a:solidFill>
                <a:latin typeface="Arial" charset="0"/>
              </a:rPr>
              <a:t>ОПС – </a:t>
            </a:r>
            <a:r>
              <a:rPr lang="ru-RU" altLang="ru-RU" sz="1400" b="1" dirty="0" smtClean="0">
                <a:solidFill>
                  <a:srgbClr val="9C674E"/>
                </a:solidFill>
                <a:latin typeface="Arial" charset="0"/>
              </a:rPr>
              <a:t>6</a:t>
            </a:r>
            <a:r>
              <a:rPr lang="ru-RU" altLang="ru-RU" sz="1400" dirty="0" smtClean="0">
                <a:solidFill>
                  <a:srgbClr val="9C674E"/>
                </a:solidFill>
                <a:latin typeface="Arial" charset="0"/>
              </a:rPr>
              <a:t>%</a:t>
            </a:r>
            <a:endParaRPr lang="ru-RU" altLang="ru-RU" sz="1200" dirty="0">
              <a:solidFill>
                <a:srgbClr val="9C674E"/>
              </a:solidFill>
              <a:latin typeface="Arial" charset="0"/>
            </a:endParaRPr>
          </a:p>
        </p:txBody>
      </p:sp>
      <p:sp>
        <p:nvSpPr>
          <p:cNvPr id="103" name="Прямоугольник 32"/>
          <p:cNvSpPr>
            <a:spLocks noChangeArrowheads="1"/>
          </p:cNvSpPr>
          <p:nvPr/>
        </p:nvSpPr>
        <p:spPr bwMode="auto">
          <a:xfrm>
            <a:off x="2292648" y="6322397"/>
            <a:ext cx="1148263" cy="307777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9C674E"/>
                </a:solidFill>
                <a:latin typeface="Arial" charset="0"/>
              </a:rPr>
              <a:t>ОСС – </a:t>
            </a:r>
            <a:r>
              <a:rPr lang="ru-RU" altLang="ru-RU" sz="1400" b="1" dirty="0" smtClean="0">
                <a:solidFill>
                  <a:srgbClr val="9C674E"/>
                </a:solidFill>
                <a:latin typeface="Arial" charset="0"/>
              </a:rPr>
              <a:t>1,5</a:t>
            </a:r>
            <a:r>
              <a:rPr lang="ru-RU" altLang="ru-RU" sz="1400" dirty="0" smtClean="0">
                <a:solidFill>
                  <a:srgbClr val="9C674E"/>
                </a:solidFill>
                <a:latin typeface="Arial" charset="0"/>
              </a:rPr>
              <a:t>%</a:t>
            </a:r>
            <a:endParaRPr lang="ru-RU" altLang="ru-RU" sz="1200" dirty="0">
              <a:solidFill>
                <a:srgbClr val="9C674E"/>
              </a:solidFill>
              <a:latin typeface="Arial" charset="0"/>
            </a:endParaRPr>
          </a:p>
        </p:txBody>
      </p:sp>
      <p:sp>
        <p:nvSpPr>
          <p:cNvPr id="104" name="Прямоугольник 32"/>
          <p:cNvSpPr>
            <a:spLocks noChangeArrowheads="1"/>
          </p:cNvSpPr>
          <p:nvPr/>
        </p:nvSpPr>
        <p:spPr bwMode="auto">
          <a:xfrm>
            <a:off x="3546500" y="6322397"/>
            <a:ext cx="1152128" cy="307777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9C674E"/>
                </a:solidFill>
                <a:latin typeface="Arial" charset="0"/>
              </a:rPr>
              <a:t>ОМС – </a:t>
            </a:r>
            <a:r>
              <a:rPr lang="ru-RU" altLang="ru-RU" sz="1400" b="1" dirty="0" smtClean="0">
                <a:solidFill>
                  <a:srgbClr val="9C674E"/>
                </a:solidFill>
                <a:latin typeface="Arial" charset="0"/>
              </a:rPr>
              <a:t>0,1</a:t>
            </a:r>
            <a:r>
              <a:rPr lang="ru-RU" altLang="ru-RU" sz="1400" dirty="0" smtClean="0">
                <a:solidFill>
                  <a:srgbClr val="9C674E"/>
                </a:solidFill>
                <a:latin typeface="Arial" charset="0"/>
              </a:rPr>
              <a:t>%</a:t>
            </a:r>
            <a:endParaRPr lang="ru-RU" altLang="ru-RU" sz="1200" dirty="0">
              <a:solidFill>
                <a:srgbClr val="9C674E"/>
              </a:solidFill>
              <a:latin typeface="Arial" charset="0"/>
            </a:endParaRPr>
          </a:p>
        </p:txBody>
      </p:sp>
      <p:sp>
        <p:nvSpPr>
          <p:cNvPr id="105" name="Прямоугольник 32"/>
          <p:cNvSpPr>
            <a:spLocks noChangeArrowheads="1"/>
          </p:cNvSpPr>
          <p:nvPr/>
        </p:nvSpPr>
        <p:spPr bwMode="auto">
          <a:xfrm>
            <a:off x="5592916" y="5125574"/>
            <a:ext cx="396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8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НАЛОГ НА ДОБЫЧУ</a:t>
            </a:r>
          </a:p>
          <a:p>
            <a:r>
              <a:rPr lang="ru-RU" sz="18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ПОЛЕЗНЫХ ИСКОПАЕМЫХ</a:t>
            </a:r>
          </a:p>
        </p:txBody>
      </p:sp>
      <p:sp>
        <p:nvSpPr>
          <p:cNvPr id="106" name="Прямоугольник 32"/>
          <p:cNvSpPr>
            <a:spLocks noChangeArrowheads="1"/>
          </p:cNvSpPr>
          <p:nvPr/>
        </p:nvSpPr>
        <p:spPr bwMode="auto">
          <a:xfrm>
            <a:off x="5709162" y="5868797"/>
            <a:ext cx="3886010" cy="338554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9C674E"/>
                </a:solidFill>
                <a:latin typeface="Arial" charset="0"/>
              </a:rPr>
              <a:t>от</a:t>
            </a:r>
            <a:r>
              <a:rPr lang="ru-RU" altLang="ru-RU" sz="1600" b="1" dirty="0" smtClean="0">
                <a:solidFill>
                  <a:srgbClr val="9C674E"/>
                </a:solidFill>
                <a:latin typeface="Arial" charset="0"/>
              </a:rPr>
              <a:t> 0</a:t>
            </a:r>
            <a:r>
              <a:rPr lang="en-US" altLang="ru-RU" sz="1400" dirty="0" smtClean="0">
                <a:solidFill>
                  <a:srgbClr val="9C674E"/>
                </a:solidFill>
                <a:latin typeface="Arial" charset="0"/>
              </a:rPr>
              <a:t>% – </a:t>
            </a:r>
            <a:r>
              <a:rPr lang="ru-RU" altLang="ru-RU" sz="1400" dirty="0" smtClean="0">
                <a:solidFill>
                  <a:srgbClr val="8A8A89"/>
                </a:solidFill>
                <a:latin typeface="Arial" charset="0"/>
              </a:rPr>
              <a:t>в течение 24 налоговых периодов</a:t>
            </a:r>
            <a:endParaRPr lang="ru-RU" altLang="ru-RU" sz="1400" dirty="0">
              <a:solidFill>
                <a:srgbClr val="8A8A89"/>
              </a:solidFill>
              <a:latin typeface="Arial" charset="0"/>
            </a:endParaRPr>
          </a:p>
        </p:txBody>
      </p:sp>
      <p:sp>
        <p:nvSpPr>
          <p:cNvPr id="107" name="Прямоугольник 32"/>
          <p:cNvSpPr>
            <a:spLocks noChangeArrowheads="1"/>
          </p:cNvSpPr>
          <p:nvPr/>
        </p:nvSpPr>
        <p:spPr bwMode="auto">
          <a:xfrm>
            <a:off x="5709162" y="6322397"/>
            <a:ext cx="3886010" cy="338554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9C674E"/>
                </a:solidFill>
                <a:latin typeface="Arial" charset="0"/>
              </a:rPr>
              <a:t>до </a:t>
            </a:r>
            <a:r>
              <a:rPr lang="ru-RU" altLang="ru-RU" sz="1600" b="1" dirty="0" smtClean="0">
                <a:solidFill>
                  <a:srgbClr val="9C674E"/>
                </a:solidFill>
                <a:latin typeface="Arial" charset="0"/>
              </a:rPr>
              <a:t>1</a:t>
            </a:r>
            <a:r>
              <a:rPr lang="en-US" altLang="ru-RU" sz="1400" dirty="0" smtClean="0">
                <a:solidFill>
                  <a:srgbClr val="9C674E"/>
                </a:solidFill>
                <a:latin typeface="Arial" charset="0"/>
              </a:rPr>
              <a:t>% – </a:t>
            </a:r>
            <a:r>
              <a:rPr lang="ru-RU" altLang="ru-RU" sz="1400" dirty="0" smtClean="0">
                <a:solidFill>
                  <a:srgbClr val="8A8A89"/>
                </a:solidFill>
                <a:latin typeface="Arial" charset="0"/>
              </a:rPr>
              <a:t>после 120-го налогового периода</a:t>
            </a:r>
            <a:endParaRPr lang="ru-RU" altLang="ru-RU" sz="1400" dirty="0">
              <a:solidFill>
                <a:srgbClr val="8A8A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71" t="38644" r="52840" b="21396"/>
          <a:stretch>
            <a:fillRect/>
          </a:stretch>
        </p:blipFill>
        <p:spPr bwMode="auto">
          <a:xfrm>
            <a:off x="1026220" y="3741751"/>
            <a:ext cx="519314" cy="51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69"/>
          <p:cNvSpPr>
            <a:spLocks noChangeArrowheads="1"/>
          </p:cNvSpPr>
          <p:nvPr/>
        </p:nvSpPr>
        <p:spPr bwMode="auto">
          <a:xfrm>
            <a:off x="1586901" y="3704370"/>
            <a:ext cx="4263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defTabSz="914400"/>
            <a:r>
              <a:rPr lang="ru-RU" altLang="ru-RU" sz="1600" dirty="0" smtClean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ГБУ ЯО </a:t>
            </a:r>
            <a:r>
              <a:rPr lang="en-US" altLang="ru-RU" sz="1600" dirty="0" smtClean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1600" dirty="0" smtClean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КОРПОРАЦИЯ РАЗВИТИЯ МСП (бизнес-инкубатор)</a:t>
            </a:r>
            <a:r>
              <a:rPr lang="en-US" altLang="ru-RU" sz="1600" dirty="0" smtClean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altLang="ru-RU" sz="1600" dirty="0">
              <a:solidFill>
                <a:srgbClr val="8A8A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" descr="D:\Проекты\2017_04_18\work\office-phone-icon--25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1726294" y="4974655"/>
            <a:ext cx="127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56"/>
          <p:cNvSpPr>
            <a:spLocks noChangeArrowheads="1"/>
          </p:cNvSpPr>
          <p:nvPr/>
        </p:nvSpPr>
        <p:spPr bwMode="auto">
          <a:xfrm>
            <a:off x="1932667" y="4900935"/>
            <a:ext cx="1406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 dirty="0">
                <a:solidFill>
                  <a:srgbClr val="8A8A89"/>
                </a:solidFill>
                <a:latin typeface="Arial" charset="0"/>
              </a:rPr>
              <a:t>(4852</a:t>
            </a:r>
            <a:r>
              <a:rPr lang="ru-RU" altLang="ru-RU" sz="1400" dirty="0" smtClean="0">
                <a:solidFill>
                  <a:srgbClr val="8A8A89"/>
                </a:solidFill>
                <a:latin typeface="Arial" charset="0"/>
              </a:rPr>
              <a:t>) </a:t>
            </a:r>
            <a:r>
              <a:rPr lang="ru-RU" altLang="ru-RU" sz="1400" dirty="0" smtClean="0">
                <a:latin typeface="Arial" charset="0"/>
              </a:rPr>
              <a:t>333-336</a:t>
            </a:r>
            <a:endParaRPr lang="ru-RU" altLang="ru-RU" sz="1400" dirty="0">
              <a:latin typeface="Arial" charset="0"/>
            </a:endParaRPr>
          </a:p>
        </p:txBody>
      </p:sp>
      <p:sp>
        <p:nvSpPr>
          <p:cNvPr id="51" name="Прямоугольник 57"/>
          <p:cNvSpPr>
            <a:spLocks noChangeArrowheads="1"/>
          </p:cNvSpPr>
          <p:nvPr/>
        </p:nvSpPr>
        <p:spPr bwMode="auto">
          <a:xfrm>
            <a:off x="1923142" y="4534918"/>
            <a:ext cx="24229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 dirty="0">
                <a:latin typeface="Arial" charset="0"/>
              </a:rPr>
              <a:t>г. Ярославль, ул. </a:t>
            </a:r>
            <a:r>
              <a:rPr lang="ru-RU" altLang="ru-RU" sz="1400" dirty="0" smtClean="0">
                <a:latin typeface="Arial" charset="0"/>
              </a:rPr>
              <a:t>Чехова, 2</a:t>
            </a:r>
            <a:endParaRPr lang="ru-RU" altLang="ru-RU" sz="1400" dirty="0">
              <a:latin typeface="Arial" charset="0"/>
            </a:endParaRPr>
          </a:p>
        </p:txBody>
      </p:sp>
      <p:pic>
        <p:nvPicPr>
          <p:cNvPr id="52" name="Picture 2" descr="D:\Проекты\_ЯО\2017_05_17 Меры\work\marker-for-a-pin-point-location-map_211213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697717" y="4597526"/>
            <a:ext cx="1825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9"/>
          <p:cNvSpPr>
            <a:spLocks noChangeArrowheads="1"/>
          </p:cNvSpPr>
          <p:nvPr/>
        </p:nvSpPr>
        <p:spPr bwMode="auto">
          <a:xfrm>
            <a:off x="1932667" y="5609055"/>
            <a:ext cx="12779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ru-RU" sz="1400" dirty="0" smtClean="0">
                <a:latin typeface="Arial" charset="0"/>
              </a:rPr>
              <a:t>corpmsp76.ru</a:t>
            </a:r>
            <a:endParaRPr lang="ru-RU" altLang="ru-RU" sz="1400" dirty="0">
              <a:latin typeface="Arial" charset="0"/>
            </a:endParaRPr>
          </a:p>
        </p:txBody>
      </p:sp>
      <p:sp>
        <p:nvSpPr>
          <p:cNvPr id="54" name="Прямоугольник 60"/>
          <p:cNvSpPr>
            <a:spLocks noChangeArrowheads="1"/>
          </p:cNvSpPr>
          <p:nvPr/>
        </p:nvSpPr>
        <p:spPr bwMode="auto">
          <a:xfrm>
            <a:off x="1626279" y="5659757"/>
            <a:ext cx="3225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100" dirty="0">
                <a:solidFill>
                  <a:srgbClr val="8A8A89"/>
                </a:solidFill>
                <a:latin typeface="Arial" charset="0"/>
                <a:sym typeface="Wingdings" pitchFamily="2" charset="2"/>
              </a:rPr>
              <a:t></a:t>
            </a:r>
            <a:endParaRPr lang="ru-RU" altLang="ru-RU" sz="1100" dirty="0">
              <a:latin typeface="Arial" charset="0"/>
            </a:endParaRPr>
          </a:p>
        </p:txBody>
      </p:sp>
      <p:pic>
        <p:nvPicPr>
          <p:cNvPr id="55" name="Picture 4" descr="D:\Проекты\2017_04_18\work\584856a0e0bb315b0f7675a9.png"/>
          <p:cNvPicPr>
            <a:picLocks noChangeAspect="1" noChangeArrowheads="1"/>
          </p:cNvPicPr>
          <p:nvPr/>
        </p:nvPicPr>
        <p:blipFill>
          <a:blip r:embed="rId6" cstate="print">
            <a:lum bright="40000"/>
          </a:blip>
          <a:srcRect/>
          <a:stretch>
            <a:fillRect/>
          </a:stretch>
        </p:blipFill>
        <p:spPr bwMode="auto">
          <a:xfrm>
            <a:off x="1691368" y="5391276"/>
            <a:ext cx="1730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рямоугольник 62"/>
          <p:cNvSpPr>
            <a:spLocks noChangeArrowheads="1"/>
          </p:cNvSpPr>
          <p:nvPr/>
        </p:nvSpPr>
        <p:spPr bwMode="auto">
          <a:xfrm>
            <a:off x="1919967" y="5275486"/>
            <a:ext cx="17491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ru-RU" sz="1400" dirty="0">
                <a:latin typeface="Arial" charset="0"/>
              </a:rPr>
              <a:t>info@corpmsp76.ru</a:t>
            </a:r>
            <a:endParaRPr lang="ru-RU" altLang="ru-RU" sz="1400" dirty="0">
              <a:latin typeface="Arial" charset="0"/>
            </a:endParaRPr>
          </a:p>
        </p:txBody>
      </p:sp>
      <p:sp>
        <p:nvSpPr>
          <p:cNvPr id="35" name="Прямоугольник 53"/>
          <p:cNvSpPr>
            <a:spLocks noChangeArrowheads="1"/>
          </p:cNvSpPr>
          <p:nvPr/>
        </p:nvSpPr>
        <p:spPr bwMode="auto">
          <a:xfrm>
            <a:off x="2538388" y="1764407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 defTabSz="914400"/>
            <a:r>
              <a:rPr lang="ru-RU" altLang="ru-RU" sz="2400" dirty="0" smtClean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altLang="ru-RU" sz="2400" dirty="0">
              <a:solidFill>
                <a:srgbClr val="8A8A8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954212" y="3204567"/>
            <a:ext cx="90730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0027220" y="7008172"/>
            <a:ext cx="504057" cy="40256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50156" y="492705"/>
            <a:ext cx="7433447" cy="357930"/>
          </a:xfrm>
          <a:prstGeom prst="rect">
            <a:avLst/>
          </a:prstGeom>
          <a:noFill/>
        </p:spPr>
        <p:txBody>
          <a:bodyPr wrap="square" lIns="80147" tIns="40074" rIns="80147" bIns="40074" rtlCol="0" anchor="ctr">
            <a:sp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ТУТАЕВСКИЙ ПРОМЫШЛЕННЫЙ ПАРК «МАСТЕР»</a:t>
            </a:r>
            <a:endParaRPr lang="ru-RU" altLang="ru-RU" sz="1800" dirty="0"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0374" y="1404367"/>
            <a:ext cx="47443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ОБЩИЕ СВЕДЕНИЯ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02382" y="1752967"/>
            <a:ext cx="4528294" cy="114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67730"/>
              </p:ext>
            </p:extLst>
          </p:nvPr>
        </p:nvGraphicFramePr>
        <p:xfrm>
          <a:off x="522164" y="1980432"/>
          <a:ext cx="4608512" cy="4822447"/>
        </p:xfrm>
        <a:graphic>
          <a:graphicData uri="http://schemas.openxmlformats.org/drawingml/2006/table">
            <a:tbl>
              <a:tblPr/>
              <a:tblGrid>
                <a:gridCol w="1937484"/>
                <a:gridCol w="2671028"/>
              </a:tblGrid>
              <a:tr h="291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43634"/>
                          </a:solidFill>
                          <a:latin typeface="Arial"/>
                          <a:ea typeface="Calibri"/>
                          <a:cs typeface="Times New Roman"/>
                        </a:rPr>
                        <a:t>ТИП</a:t>
                      </a:r>
                      <a:r>
                        <a:rPr lang="ru-RU" sz="1200" b="1" baseline="0" dirty="0" smtClean="0">
                          <a:solidFill>
                            <a:srgbClr val="943634"/>
                          </a:solidFill>
                          <a:latin typeface="Arial"/>
                          <a:ea typeface="Calibri"/>
                          <a:cs typeface="Times New Roman"/>
                        </a:rPr>
                        <a:t> ПАРКА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Браунфилд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943634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43634"/>
                          </a:solidFill>
                          <a:latin typeface="Arial"/>
                          <a:ea typeface="Calibri"/>
                          <a:cs typeface="Times New Roman"/>
                        </a:rPr>
                        <a:t>АДРЕС ПАРКА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Ярославская область, </a:t>
                      </a: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г. Тутаев, ул. Промышленная, д. 27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943634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943634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43634"/>
                          </a:solidFill>
                          <a:latin typeface="Arial"/>
                          <a:ea typeface="Calibri"/>
                          <a:cs typeface="Times New Roman"/>
                        </a:rPr>
                        <a:t>УПРАВЛЯЮЩАЯ КОМПАНИЯ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Государственное </a:t>
                      </a: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бюджетное учреждение Ярославской области «Корпорация развития малого и среднего предпринимательства (бизнес-инкубатор)» (ГБУ ЯО «Корпорация развития МСП»)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УСЛУГИ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УПРАВЛЯЮЩЕЙ КОМПАНИИ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Сдача площадей в аренду;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Содержание и эксплуатация объектов общего пользования;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Охранные услуги;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Консалтинговые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услуги;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Уборка территории, вывоз мусора.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4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943634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43634"/>
                          </a:solidFill>
                          <a:latin typeface="Arial"/>
                          <a:ea typeface="Calibri"/>
                          <a:cs typeface="Times New Roman"/>
                        </a:rPr>
                        <a:t>ТИП ПАРКА ПО ФОРМЕ СОБСТВЕННОСТИ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Calibri"/>
                          <a:cs typeface="Times New Roman"/>
                        </a:rPr>
                        <a:t>Государственная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943634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43634"/>
                          </a:solidFill>
                          <a:latin typeface="Arial"/>
                          <a:ea typeface="Calibri"/>
                          <a:cs typeface="Times New Roman"/>
                        </a:rPr>
                        <a:t>СТРАНИЦА В СЕТИ ИНТЕРНЕТ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Arial"/>
                          <a:ea typeface="Calibri"/>
                          <a:cs typeface="Times New Roman"/>
                        </a:rPr>
                        <a:t>https://corpmsp76.ru/</a:t>
                      </a:r>
                      <a:endParaRPr lang="ru-RU" sz="12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Екатерина\Pictures\tmz-2011-05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1764407"/>
            <a:ext cx="518457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Номер слайда 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450156" y="354206"/>
            <a:ext cx="7433447" cy="634929"/>
          </a:xfrm>
          <a:prstGeom prst="rect">
            <a:avLst/>
          </a:prstGeom>
          <a:noFill/>
        </p:spPr>
        <p:txBody>
          <a:bodyPr wrap="square" lIns="80147" tIns="40074" rIns="80147" bIns="40074" rtlCol="0" anchor="ctr">
            <a:spAutoFit/>
          </a:bodyPr>
          <a:lstStyle/>
          <a:p>
            <a:pPr>
              <a:tabLst>
                <a:tab pos="2420938" algn="l"/>
              </a:tabLst>
            </a:pPr>
            <a:r>
              <a:rPr lang="ru-RU" altLang="ru-RU" sz="1800" dirty="0" smtClean="0">
                <a:latin typeface="Arial" charset="0"/>
              </a:rPr>
              <a:t>ТУТАЕВСКИЙ ПРОМЫШЛЕННЫЙ ПАРК «МАСТЕР»: ТРАНСПОРТНАЯ ДОСТУПНОСТЬ</a:t>
            </a:r>
            <a:endParaRPr lang="ru-RU" altLang="ru-RU" sz="1800" dirty="0">
              <a:latin typeface="Arial" charset="0"/>
            </a:endParaRPr>
          </a:p>
        </p:txBody>
      </p:sp>
      <p:sp>
        <p:nvSpPr>
          <p:cNvPr id="55" name="TextBox 155"/>
          <p:cNvSpPr txBox="1">
            <a:spLocks noChangeArrowheads="1"/>
          </p:cNvSpPr>
          <p:nvPr/>
        </p:nvSpPr>
        <p:spPr bwMode="auto">
          <a:xfrm>
            <a:off x="3690516" y="1764407"/>
            <a:ext cx="64807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altLang="ru-RU" sz="16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2164" y="1692399"/>
            <a:ext cx="281710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Расстояние до регионального </a:t>
            </a:r>
          </a:p>
          <a:p>
            <a:pPr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центра, км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546500" y="1692399"/>
            <a:ext cx="0" cy="50405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55"/>
          <p:cNvSpPr txBox="1">
            <a:spLocks noChangeArrowheads="1"/>
          </p:cNvSpPr>
          <p:nvPr/>
        </p:nvSpPr>
        <p:spPr bwMode="auto">
          <a:xfrm>
            <a:off x="3631084" y="2340471"/>
            <a:ext cx="70750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317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4757" y="2412479"/>
            <a:ext cx="2403671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Расстояние до Москвы, км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155"/>
          <p:cNvSpPr txBox="1">
            <a:spLocks noChangeArrowheads="1"/>
          </p:cNvSpPr>
          <p:nvPr/>
        </p:nvSpPr>
        <p:spPr bwMode="auto">
          <a:xfrm>
            <a:off x="3762524" y="2916535"/>
            <a:ext cx="64807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2164" y="2916535"/>
            <a:ext cx="266429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Расстояние до ближайшей федеральной трассы, км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542692" y="2340471"/>
            <a:ext cx="0" cy="360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3543061" y="2844527"/>
            <a:ext cx="3439" cy="50405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55"/>
          <p:cNvSpPr txBox="1">
            <a:spLocks noChangeArrowheads="1"/>
          </p:cNvSpPr>
          <p:nvPr/>
        </p:nvSpPr>
        <p:spPr bwMode="auto">
          <a:xfrm>
            <a:off x="3546500" y="3564607"/>
            <a:ext cx="115212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Р-151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164" y="3492599"/>
            <a:ext cx="237626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Ближайшая автомобильная дорога, название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46500" y="3435126"/>
            <a:ext cx="0" cy="56152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55"/>
          <p:cNvSpPr txBox="1">
            <a:spLocks noChangeArrowheads="1"/>
          </p:cNvSpPr>
          <p:nvPr/>
        </p:nvSpPr>
        <p:spPr bwMode="auto">
          <a:xfrm>
            <a:off x="3690516" y="4212679"/>
            <a:ext cx="64807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1,7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2164" y="4212679"/>
            <a:ext cx="316835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Ближайшая автомобильная </a:t>
            </a:r>
          </a:p>
          <a:p>
            <a:pPr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дорога, расстояние, км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546500" y="4155206"/>
            <a:ext cx="0" cy="56152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55"/>
          <p:cNvSpPr txBox="1">
            <a:spLocks noChangeArrowheads="1"/>
          </p:cNvSpPr>
          <p:nvPr/>
        </p:nvSpPr>
        <p:spPr bwMode="auto">
          <a:xfrm>
            <a:off x="3546500" y="4908137"/>
            <a:ext cx="108012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Станция </a:t>
            </a:r>
          </a:p>
          <a:p>
            <a:pPr algn="ctr">
              <a:lnSpc>
                <a:spcPct val="80000"/>
              </a:lnSpc>
            </a:pPr>
            <a:r>
              <a:rPr lang="ru-RU" altLang="ru-RU" sz="1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1400" dirty="0" err="1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1400" b="0" dirty="0" err="1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утаево</a:t>
            </a:r>
            <a:r>
              <a:rPr lang="ru-RU" altLang="ru-RU" sz="1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2164" y="4855756"/>
            <a:ext cx="316835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Название ближайшего терминала разгрузки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546500" y="4860751"/>
            <a:ext cx="0" cy="56152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55"/>
          <p:cNvSpPr txBox="1">
            <a:spLocks noChangeArrowheads="1"/>
          </p:cNvSpPr>
          <p:nvPr/>
        </p:nvSpPr>
        <p:spPr bwMode="auto">
          <a:xfrm>
            <a:off x="3703092" y="5580831"/>
            <a:ext cx="70750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1,5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22164" y="5580831"/>
            <a:ext cx="316835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Расстояние до ближайшего терминала разгрузки ж/</a:t>
            </a:r>
            <a:r>
              <a:rPr lang="ru-RU" alt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транспорта, км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546500" y="5523358"/>
            <a:ext cx="0" cy="56152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155"/>
          <p:cNvSpPr txBox="1">
            <a:spLocks noChangeArrowheads="1"/>
          </p:cNvSpPr>
          <p:nvPr/>
        </p:nvSpPr>
        <p:spPr bwMode="auto">
          <a:xfrm>
            <a:off x="3762524" y="6439932"/>
            <a:ext cx="57606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22164" y="6439932"/>
            <a:ext cx="266429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Расстояние до ближайшего Международного аэропорта, км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3543061" y="6367924"/>
            <a:ext cx="3439" cy="50405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5994772" y="1806798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СХЕМА ТРАНСПОРТНОГО СООБЩЕНИЯ ОТ НАСЕЛЕННЫХ ПУНКТОВ ДО ПАРКА</a:t>
            </a:r>
            <a:endParaRPr lang="ru-RU" sz="1200" b="1" dirty="0">
              <a:solidFill>
                <a:srgbClr val="9C674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94772" y="1621120"/>
            <a:ext cx="3672408" cy="86336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9" r="3732" b="16084"/>
          <a:stretch>
            <a:fillRect/>
          </a:stretch>
        </p:blipFill>
        <p:spPr bwMode="auto">
          <a:xfrm>
            <a:off x="5490716" y="2628503"/>
            <a:ext cx="4680520" cy="442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Стрелка вправо 75"/>
          <p:cNvSpPr/>
          <p:nvPr/>
        </p:nvSpPr>
        <p:spPr>
          <a:xfrm flipH="1">
            <a:off x="8155012" y="4428703"/>
            <a:ext cx="804788" cy="198053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 w="12700">
            <a:solidFill>
              <a:srgbClr val="80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ТУТАЕВ</a:t>
            </a:r>
            <a:endParaRPr lang="ru-RU" sz="900" b="1" dirty="0">
              <a:solidFill>
                <a:srgbClr val="80272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0027220" y="7008172"/>
            <a:ext cx="504057" cy="40256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50156" y="492705"/>
            <a:ext cx="7433447" cy="357930"/>
          </a:xfrm>
          <a:prstGeom prst="rect">
            <a:avLst/>
          </a:prstGeom>
          <a:noFill/>
        </p:spPr>
        <p:txBody>
          <a:bodyPr wrap="square" lIns="80147" tIns="40074" rIns="80147" bIns="40074" rtlCol="0" anchor="ctr">
            <a:sp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ТУТАЕВСКИЙ ПРОМЫШЛЕННЫЙ ПАРК «МАСТЕР»</a:t>
            </a:r>
            <a:endParaRPr lang="ru-RU" altLang="ru-RU" sz="1800" dirty="0">
              <a:latin typeface="Arial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8188" y="1450475"/>
            <a:ext cx="47443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ПОМЕЩЕНИЙ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78148" y="1764407"/>
            <a:ext cx="4672310" cy="114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32"/>
          <p:cNvSpPr>
            <a:spLocks noChangeArrowheads="1"/>
          </p:cNvSpPr>
          <p:nvPr/>
        </p:nvSpPr>
        <p:spPr bwMode="auto">
          <a:xfrm>
            <a:off x="666349" y="1980431"/>
            <a:ext cx="1989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ПРОИЗВОДСТВЕННЫЕ </a:t>
            </a:r>
          </a:p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ПОМЕЩЕНИЯ, КВ.М.</a:t>
            </a:r>
          </a:p>
        </p:txBody>
      </p:sp>
      <p:sp>
        <p:nvSpPr>
          <p:cNvPr id="55" name="Прямоугольник 32"/>
          <p:cNvSpPr>
            <a:spLocks noChangeArrowheads="1"/>
          </p:cNvSpPr>
          <p:nvPr/>
        </p:nvSpPr>
        <p:spPr bwMode="auto">
          <a:xfrm>
            <a:off x="2898428" y="2001917"/>
            <a:ext cx="1944216" cy="307777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43 119,24</a:t>
            </a:r>
            <a:endParaRPr lang="ru-RU" alt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61" name="Прямоугольник 32"/>
          <p:cNvSpPr>
            <a:spLocks noChangeArrowheads="1"/>
          </p:cNvSpPr>
          <p:nvPr/>
        </p:nvSpPr>
        <p:spPr bwMode="auto">
          <a:xfrm>
            <a:off x="666180" y="2737385"/>
            <a:ext cx="206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СВОБОДНАЯ ПЛОЩАДЬ</a:t>
            </a:r>
          </a:p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ПРОИЗВОДСТВЕННЫХ </a:t>
            </a:r>
          </a:p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ПОМЕЩЕНИЙ, КВ.М.</a:t>
            </a:r>
          </a:p>
        </p:txBody>
      </p:sp>
      <p:sp>
        <p:nvSpPr>
          <p:cNvPr id="62" name="Прямоугольник 32"/>
          <p:cNvSpPr>
            <a:spLocks noChangeArrowheads="1"/>
          </p:cNvSpPr>
          <p:nvPr/>
        </p:nvSpPr>
        <p:spPr bwMode="auto">
          <a:xfrm>
            <a:off x="2898259" y="2881401"/>
            <a:ext cx="1944216" cy="338554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3 767,4</a:t>
            </a:r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63" name="Прямоугольник 32"/>
          <p:cNvSpPr>
            <a:spLocks noChangeArrowheads="1"/>
          </p:cNvSpPr>
          <p:nvPr/>
        </p:nvSpPr>
        <p:spPr bwMode="auto">
          <a:xfrm>
            <a:off x="666180" y="3762046"/>
            <a:ext cx="3192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МАКСИМАЛЬНАЯ ВЫСОТА </a:t>
            </a:r>
          </a:p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ПОТОЛКОВ</a:t>
            </a:r>
          </a:p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ПРОИЗВОДСТВЕННЫХ </a:t>
            </a:r>
          </a:p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ПОМЕЩЕНИЙ в 1 корпусе/3 корпусе, </a:t>
            </a:r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М.</a:t>
            </a:r>
          </a:p>
        </p:txBody>
      </p:sp>
      <p:sp>
        <p:nvSpPr>
          <p:cNvPr id="64" name="Прямоугольник 32"/>
          <p:cNvSpPr>
            <a:spLocks noChangeArrowheads="1"/>
          </p:cNvSpPr>
          <p:nvPr/>
        </p:nvSpPr>
        <p:spPr bwMode="auto">
          <a:xfrm>
            <a:off x="3079533" y="3752367"/>
            <a:ext cx="1944216" cy="584775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7,8 -  1ый корпус/ 2,7 – 3ий корпус</a:t>
            </a:r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72" name="Прямоугольник 32"/>
          <p:cNvSpPr>
            <a:spLocks noChangeArrowheads="1"/>
          </p:cNvSpPr>
          <p:nvPr/>
        </p:nvSpPr>
        <p:spPr bwMode="auto">
          <a:xfrm>
            <a:off x="666180" y="4954051"/>
            <a:ext cx="1938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ДОПУСТИМЫЙ КЛАСС </a:t>
            </a:r>
          </a:p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ОПАСНОСТИ ДЛЯ </a:t>
            </a:r>
          </a:p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РАЗМЕЩАЕМЫХ </a:t>
            </a:r>
          </a:p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ПРОИЗВОДСТВ</a:t>
            </a:r>
          </a:p>
        </p:txBody>
      </p:sp>
      <p:sp>
        <p:nvSpPr>
          <p:cNvPr id="73" name="Прямоугольник 32"/>
          <p:cNvSpPr>
            <a:spLocks noChangeArrowheads="1"/>
          </p:cNvSpPr>
          <p:nvPr/>
        </p:nvSpPr>
        <p:spPr bwMode="auto">
          <a:xfrm>
            <a:off x="2898259" y="5170075"/>
            <a:ext cx="1944216" cy="338554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III</a:t>
            </a:r>
            <a:r>
              <a:rPr lang="en-US" altLang="ru-RU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ru-RU" altLang="ru-RU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" name="Прямоугольник 32"/>
          <p:cNvSpPr>
            <a:spLocks noChangeArrowheads="1"/>
          </p:cNvSpPr>
          <p:nvPr/>
        </p:nvSpPr>
        <p:spPr bwMode="auto">
          <a:xfrm>
            <a:off x="666179" y="6010070"/>
            <a:ext cx="22320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СРЕДНЯЯ СТОИМОСТЬ АРЕНДЫ 1 КВ. М. В МЕСЯЦ С НДС, РУБ</a:t>
            </a:r>
            <a:r>
              <a:rPr lang="ru-RU" sz="12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(итоговая цена </a:t>
            </a:r>
            <a:r>
              <a:rPr lang="ru-RU" sz="12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определяется по результатам </a:t>
            </a:r>
            <a:r>
              <a:rPr lang="ru-RU" sz="12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торгов)</a:t>
            </a:r>
          </a:p>
        </p:txBody>
      </p:sp>
      <p:sp>
        <p:nvSpPr>
          <p:cNvPr id="27" name="Прямоугольник 32"/>
          <p:cNvSpPr>
            <a:spLocks noChangeArrowheads="1"/>
          </p:cNvSpPr>
          <p:nvPr/>
        </p:nvSpPr>
        <p:spPr bwMode="auto">
          <a:xfrm>
            <a:off x="2898427" y="6452571"/>
            <a:ext cx="1944216" cy="338554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от </a:t>
            </a:r>
            <a:r>
              <a:rPr lang="ru-RU" alt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150</a:t>
            </a:r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2051" name="Picture 3" descr="C:\Users\Екатерина\Desktop\Промпарк Мастер_Арендаторы\фото\Кате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4693" y="1801280"/>
            <a:ext cx="4680520" cy="2376264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93" y="4428703"/>
            <a:ext cx="4680520" cy="243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0027220" y="7008172"/>
            <a:ext cx="504057" cy="40256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50156" y="354206"/>
            <a:ext cx="7433447" cy="634929"/>
          </a:xfrm>
          <a:prstGeom prst="rect">
            <a:avLst/>
          </a:prstGeom>
          <a:noFill/>
        </p:spPr>
        <p:txBody>
          <a:bodyPr wrap="square" lIns="80147" tIns="40074" rIns="80147" bIns="40074" rtlCol="0" anchor="ctr">
            <a:sp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ТУТАЕВСКОГО ПРОМЫШЛЕННОГО ПАРКА «МАСТЕР»</a:t>
            </a:r>
            <a:endParaRPr lang="ru-RU" altLang="ru-RU" sz="1800" dirty="0"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81" y="1476375"/>
            <a:ext cx="10079837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Номер слайда 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450156" y="492705"/>
            <a:ext cx="7433447" cy="357930"/>
          </a:xfrm>
          <a:prstGeom prst="rect">
            <a:avLst/>
          </a:prstGeom>
          <a:noFill/>
        </p:spPr>
        <p:txBody>
          <a:bodyPr wrap="square" lIns="80147" tIns="40074" rIns="80147" bIns="40074" rtlCol="0" anchor="ctr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ПРОИЗВОДСТВЕННЫЙ КОРПУС №3</a:t>
            </a:r>
            <a:endParaRPr lang="ru-RU" altLang="ru-RU" sz="1800" dirty="0">
              <a:latin typeface="Arial" charset="0"/>
            </a:endParaRPr>
          </a:p>
        </p:txBody>
      </p:sp>
      <p:sp>
        <p:nvSpPr>
          <p:cNvPr id="55" name="TextBox 155"/>
          <p:cNvSpPr txBox="1">
            <a:spLocks noChangeArrowheads="1"/>
          </p:cNvSpPr>
          <p:nvPr/>
        </p:nvSpPr>
        <p:spPr bwMode="auto">
          <a:xfrm>
            <a:off x="2435447" y="1789471"/>
            <a:ext cx="173143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7 </a:t>
            </a:r>
            <a:r>
              <a:rPr lang="ru-RU" altLang="ru-RU" sz="24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647 </a:t>
            </a:r>
            <a:r>
              <a:rPr lang="ru-RU" altLang="ru-RU" sz="2400" dirty="0" err="1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кв.м</a:t>
            </a:r>
            <a:r>
              <a:rPr lang="ru-RU" altLang="ru-RU" sz="24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9573" y="1834177"/>
            <a:ext cx="1568443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Общая площадь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2391700" y="1764407"/>
            <a:ext cx="0" cy="360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55"/>
          <p:cNvSpPr txBox="1">
            <a:spLocks noChangeArrowheads="1"/>
          </p:cNvSpPr>
          <p:nvPr/>
        </p:nvSpPr>
        <p:spPr bwMode="auto">
          <a:xfrm>
            <a:off x="2435355" y="2360595"/>
            <a:ext cx="178762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4 этажа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260768" y="2405302"/>
            <a:ext cx="107715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Этажность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155"/>
          <p:cNvSpPr txBox="1">
            <a:spLocks noChangeArrowheads="1"/>
          </p:cNvSpPr>
          <p:nvPr/>
        </p:nvSpPr>
        <p:spPr bwMode="auto">
          <a:xfrm>
            <a:off x="2435447" y="2991921"/>
            <a:ext cx="186476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3,3 метра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28305" y="3053476"/>
            <a:ext cx="1505794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Высота этажа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2392299" y="2355711"/>
            <a:ext cx="0" cy="360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392668" y="2916535"/>
            <a:ext cx="0" cy="7116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55"/>
          <p:cNvSpPr txBox="1">
            <a:spLocks noChangeArrowheads="1"/>
          </p:cNvSpPr>
          <p:nvPr/>
        </p:nvSpPr>
        <p:spPr bwMode="auto">
          <a:xfrm>
            <a:off x="2439162" y="3882599"/>
            <a:ext cx="227913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4 </a:t>
            </a:r>
            <a:r>
              <a:rPr lang="ru-RU" altLang="ru-RU" sz="24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061,44 </a:t>
            </a:r>
            <a:r>
              <a:rPr lang="ru-RU" altLang="ru-RU" sz="2400" dirty="0" err="1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кв.м</a:t>
            </a:r>
            <a:r>
              <a:rPr lang="ru-RU" altLang="ru-RU" sz="24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0156" y="3871689"/>
            <a:ext cx="1891573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Полезная площадь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96107" y="3795166"/>
            <a:ext cx="0" cy="56152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202684" y="2208294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Arial" charset="0"/>
              </a:rPr>
              <a:t>Подходит под </a:t>
            </a:r>
            <a:r>
              <a:rPr lang="ru-RU" altLang="ru-RU" sz="1600" dirty="0">
                <a:latin typeface="Arial" charset="0"/>
              </a:rPr>
              <a:t>размещение небольших производств, таких как типографии, швейные производства и др. Здание также предназначено для организации рабочих мест управленческого аппарата резидентов. Помимо этого, в здании производственного корпуса №3 </a:t>
            </a:r>
            <a:r>
              <a:rPr lang="ru-RU" altLang="ru-RU" sz="1600" dirty="0" smtClean="0">
                <a:latin typeface="Arial" charset="0"/>
              </a:rPr>
              <a:t>находятся </a:t>
            </a:r>
            <a:r>
              <a:rPr lang="ru-RU" altLang="ru-RU" sz="1600" dirty="0">
                <a:latin typeface="Arial" charset="0"/>
              </a:rPr>
              <a:t>места отдыха персонала, душевые кабины и пункты приема </a:t>
            </a:r>
            <a:r>
              <a:rPr lang="ru-RU" altLang="ru-RU" sz="1600" dirty="0" smtClean="0">
                <a:latin typeface="Arial" charset="0"/>
              </a:rPr>
              <a:t>пищи</a:t>
            </a:r>
            <a:endParaRPr lang="ru-RU" altLang="ru-RU" sz="1600" dirty="0"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59727" y="1521705"/>
            <a:ext cx="5927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9C674E"/>
                </a:solidFill>
                <a:latin typeface="Arial" charset="0"/>
              </a:rPr>
              <a:t>В 3 квартале 2021 </a:t>
            </a:r>
            <a:r>
              <a:rPr lang="ru-RU" altLang="ru-RU" sz="2000" b="1" dirty="0">
                <a:solidFill>
                  <a:srgbClr val="9C674E"/>
                </a:solidFill>
                <a:latin typeface="Arial" charset="0"/>
              </a:rPr>
              <a:t>г. – </a:t>
            </a:r>
            <a:r>
              <a:rPr lang="ru-RU" altLang="ru-RU" sz="2000" b="1" dirty="0" smtClean="0">
                <a:solidFill>
                  <a:srgbClr val="9C674E"/>
                </a:solidFill>
                <a:latin typeface="Arial" charset="0"/>
              </a:rPr>
              <a:t>введен </a:t>
            </a:r>
            <a:r>
              <a:rPr lang="ru-RU" altLang="ru-RU" sz="2000" b="1" dirty="0">
                <a:solidFill>
                  <a:srgbClr val="9C674E"/>
                </a:solidFill>
                <a:latin typeface="Arial" charset="0"/>
              </a:rPr>
              <a:t>в эксплуатацию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2684" y="4636900"/>
            <a:ext cx="4435201" cy="22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5" y="4636900"/>
            <a:ext cx="3889989" cy="226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7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Номер слайда 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450156" y="354206"/>
            <a:ext cx="7433447" cy="634929"/>
          </a:xfrm>
          <a:prstGeom prst="rect">
            <a:avLst/>
          </a:prstGeom>
          <a:noFill/>
        </p:spPr>
        <p:txBody>
          <a:bodyPr wrap="square" lIns="80147" tIns="40074" rIns="80147" bIns="40074" rtlCol="0" anchor="ctr">
            <a:spAutoFit/>
          </a:bodyPr>
          <a:lstStyle/>
          <a:p>
            <a:pPr>
              <a:tabLst>
                <a:tab pos="2420938" algn="l"/>
              </a:tabLst>
            </a:pPr>
            <a:r>
              <a:rPr lang="ru-RU" altLang="ru-RU" sz="1800" dirty="0" smtClean="0">
                <a:latin typeface="Arial" charset="0"/>
              </a:rPr>
              <a:t>ИНФОРМАЦИЯ О РЕЗИДЕНТАХ ТУТАЕВСКОГО ПРОМЫШЛЕННОГО ПАРКА «МАСТЕР»</a:t>
            </a:r>
            <a:endParaRPr lang="ru-RU" altLang="ru-RU" sz="1800" dirty="0">
              <a:latin typeface="Arial" charset="0"/>
            </a:endParaRPr>
          </a:p>
        </p:txBody>
      </p:sp>
      <p:sp>
        <p:nvSpPr>
          <p:cNvPr id="41" name="Прямоугольник 30"/>
          <p:cNvSpPr>
            <a:spLocks noChangeArrowheads="1"/>
          </p:cNvSpPr>
          <p:nvPr/>
        </p:nvSpPr>
        <p:spPr bwMode="auto">
          <a:xfrm>
            <a:off x="162124" y="1275974"/>
            <a:ext cx="4821439" cy="882189"/>
          </a:xfrm>
          <a:prstGeom prst="rect">
            <a:avLst/>
          </a:prstGeom>
          <a:noFill/>
          <a:ln w="12700">
            <a:solidFill>
              <a:srgbClr val="9C674E"/>
            </a:solidFill>
            <a:miter lim="800000"/>
            <a:headEnd/>
            <a:tailEnd/>
          </a:ln>
        </p:spPr>
        <p:txBody>
          <a:bodyPr wrap="square" lIns="108000" tIns="108000" rIns="108000" bIns="10800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  <a:sym typeface="Wingdings"/>
              </a:rPr>
              <a:t>                            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65678" y="1018732"/>
            <a:ext cx="266496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alt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Производство резиновых изделий</a:t>
            </a:r>
            <a:r>
              <a:rPr lang="en-US" alt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200" dirty="0">
              <a:solidFill>
                <a:srgbClr val="9C674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4005" y="1295731"/>
            <a:ext cx="4789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1. ООО «СААРГУММИ-РУСЛАНД»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Производство уплотнителей для автомобильной промышленности </a:t>
            </a:r>
          </a:p>
          <a:p>
            <a:endParaRPr lang="ru-RU" sz="1600" b="1" dirty="0">
              <a:solidFill>
                <a:srgbClr val="9C674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4005" y="2238858"/>
            <a:ext cx="4789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2. ООО «Завод ПСМ»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Производство </a:t>
            </a:r>
            <a:r>
              <a:rPr lang="ru-RU" sz="1400" dirty="0" smtClean="0">
                <a:solidFill>
                  <a:srgbClr val="4C5057"/>
                </a:solidFill>
                <a:latin typeface="Ubuntu"/>
              </a:rPr>
              <a:t>металлоконструкций 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600" b="1" dirty="0">
              <a:solidFill>
                <a:srgbClr val="9C674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07797" y="4663862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6, 7. 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ООО «Производственная компания ВОЛГА ПОЛИМЕР» </a:t>
            </a:r>
            <a:r>
              <a:rPr lang="ru-RU" sz="14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и ООО 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«Завод </a:t>
            </a:r>
            <a:r>
              <a:rPr lang="ru-RU" sz="14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ВОЛГА 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ПОЛИМЕР»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smtClean="0">
                <a:solidFill>
                  <a:srgbClr val="4C5057"/>
                </a:solidFill>
                <a:latin typeface="Arial" pitchFamily="34" charset="0"/>
                <a:cs typeface="Arial" pitchFamily="34" charset="0"/>
              </a:rPr>
              <a:t>Производство упаковочной ленты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74695" y="1378143"/>
            <a:ext cx="4752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12. 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ООО «ВЕГА»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Производство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клеено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-гнутых изделий из фанеры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274694" y="1881128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13. 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ИП </a:t>
            </a:r>
            <a:r>
              <a:rPr lang="ru-RU" sz="1400" b="1" dirty="0" err="1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Шлапак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 В.Н.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Производство </a:t>
            </a:r>
            <a:r>
              <a:rPr lang="ru-RU" sz="1400" dirty="0" smtClean="0">
                <a:solidFill>
                  <a:srgbClr val="4C5057"/>
                </a:solidFill>
                <a:latin typeface="Arial" pitchFamily="34" charset="0"/>
                <a:cs typeface="Arial" pitchFamily="34" charset="0"/>
              </a:rPr>
              <a:t>корпусной мебели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50" name="Прямоугольник 30"/>
          <p:cNvSpPr>
            <a:spLocks noChangeArrowheads="1"/>
          </p:cNvSpPr>
          <p:nvPr/>
        </p:nvSpPr>
        <p:spPr bwMode="auto">
          <a:xfrm>
            <a:off x="194005" y="2186641"/>
            <a:ext cx="4792656" cy="2251543"/>
          </a:xfrm>
          <a:prstGeom prst="rect">
            <a:avLst/>
          </a:prstGeom>
          <a:noFill/>
          <a:ln w="12700">
            <a:solidFill>
              <a:srgbClr val="9C674E"/>
            </a:solidFill>
            <a:miter lim="800000"/>
            <a:headEnd/>
            <a:tailEnd/>
          </a:ln>
        </p:spPr>
        <p:txBody>
          <a:bodyPr wrap="square" lIns="108000" tIns="108000" rIns="108000" bIns="10800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  <a:sym typeface="Wingdings"/>
              </a:rPr>
              <a:t>                            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458268" y="2019663"/>
            <a:ext cx="162861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Металлообработка</a:t>
            </a:r>
            <a:r>
              <a:rPr lang="en-US" alt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200" dirty="0">
              <a:solidFill>
                <a:srgbClr val="9C674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07797" y="2782068"/>
            <a:ext cx="478955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3. ООО «ОКСО»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Производство </a:t>
            </a:r>
            <a:r>
              <a:rPr lang="ru-RU" sz="1400" dirty="0" smtClean="0">
                <a:solidFill>
                  <a:srgbClr val="4C5057"/>
                </a:solidFill>
                <a:latin typeface="Ubuntu"/>
              </a:rPr>
              <a:t>сварной сетки для ограждений 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600" b="1" dirty="0">
              <a:solidFill>
                <a:srgbClr val="9C674E"/>
              </a:solidFill>
            </a:endParaRPr>
          </a:p>
        </p:txBody>
      </p:sp>
      <p:sp>
        <p:nvSpPr>
          <p:cNvPr id="64" name="Прямоугольник 30"/>
          <p:cNvSpPr>
            <a:spLocks noChangeArrowheads="1"/>
          </p:cNvSpPr>
          <p:nvPr/>
        </p:nvSpPr>
        <p:spPr bwMode="auto">
          <a:xfrm>
            <a:off x="5274693" y="1295731"/>
            <a:ext cx="4896544" cy="2639793"/>
          </a:xfrm>
          <a:prstGeom prst="rect">
            <a:avLst/>
          </a:prstGeom>
          <a:noFill/>
          <a:ln w="12700">
            <a:solidFill>
              <a:srgbClr val="9C674E"/>
            </a:solidFill>
            <a:miter lim="800000"/>
            <a:headEnd/>
            <a:tailEnd/>
          </a:ln>
        </p:spPr>
        <p:txBody>
          <a:bodyPr wrap="square" lIns="108000" tIns="108000" rIns="108000" bIns="10800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  <a:sym typeface="Wingdings"/>
              </a:rPr>
              <a:t>                           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587158" y="986306"/>
            <a:ext cx="162861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Деревообработка</a:t>
            </a:r>
            <a:r>
              <a:rPr lang="en-US" alt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200" dirty="0">
              <a:solidFill>
                <a:srgbClr val="9C674E"/>
              </a:solidFill>
            </a:endParaRPr>
          </a:p>
        </p:txBody>
      </p:sp>
      <p:sp>
        <p:nvSpPr>
          <p:cNvPr id="71" name="Прямоугольник 30"/>
          <p:cNvSpPr>
            <a:spLocks noChangeArrowheads="1"/>
          </p:cNvSpPr>
          <p:nvPr/>
        </p:nvSpPr>
        <p:spPr bwMode="auto">
          <a:xfrm>
            <a:off x="162124" y="4542926"/>
            <a:ext cx="4824536" cy="2770717"/>
          </a:xfrm>
          <a:prstGeom prst="rect">
            <a:avLst/>
          </a:prstGeom>
          <a:noFill/>
          <a:ln w="12700">
            <a:solidFill>
              <a:srgbClr val="9C674E"/>
            </a:solidFill>
            <a:miter lim="800000"/>
            <a:headEnd/>
            <a:tailEnd/>
          </a:ln>
        </p:spPr>
        <p:txBody>
          <a:bodyPr wrap="square" lIns="108000" tIns="108000" rIns="108000" bIns="10800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  <a:sym typeface="Wingdings"/>
              </a:rPr>
              <a:t>                            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18136" y="4404427"/>
            <a:ext cx="300832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alt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Производство пластмассовых изделий</a:t>
            </a:r>
            <a:r>
              <a:rPr lang="en-US" alt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200" dirty="0">
              <a:solidFill>
                <a:srgbClr val="9C674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74695" y="2392746"/>
            <a:ext cx="4752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ООО «Фортуна»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Производство </a:t>
            </a:r>
            <a:r>
              <a:rPr lang="ru-RU" sz="1400" dirty="0" smtClean="0">
                <a:solidFill>
                  <a:srgbClr val="4C5057"/>
                </a:solidFill>
                <a:latin typeface="Arial" pitchFamily="34" charset="0"/>
                <a:cs typeface="Arial" pitchFamily="34" charset="0"/>
              </a:rPr>
              <a:t>корпусной мебели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9613" y="3360966"/>
            <a:ext cx="4789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ООО «Универсал»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Литье металлов</a:t>
            </a:r>
            <a:r>
              <a:rPr lang="ru-RU" sz="1400" dirty="0" smtClean="0">
                <a:solidFill>
                  <a:srgbClr val="4C5057"/>
                </a:solidFill>
                <a:latin typeface="Ubuntu"/>
              </a:rPr>
              <a:t> 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94004" y="5292799"/>
            <a:ext cx="47895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. ООО «Завод промышленной упаковки 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производство прочих пластмассовых изделий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9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. ООО «ГЛАВСОРБЕНТ»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smtClean="0">
                <a:solidFill>
                  <a:srgbClr val="4C5057"/>
                </a:solidFill>
                <a:latin typeface="Arial" pitchFamily="34" charset="0"/>
                <a:cs typeface="Arial" pitchFamily="34" charset="0"/>
              </a:rPr>
              <a:t>Производство гранулированного </a:t>
            </a:r>
            <a:r>
              <a:rPr lang="ru-RU" sz="1400" dirty="0" err="1" smtClean="0">
                <a:solidFill>
                  <a:srgbClr val="4C5057"/>
                </a:solidFill>
                <a:latin typeface="Arial" pitchFamily="34" charset="0"/>
                <a:cs typeface="Arial" pitchFamily="34" charset="0"/>
              </a:rPr>
              <a:t>влагопоглотителя</a:t>
            </a:r>
            <a:endParaRPr lang="ru-RU" sz="1400" dirty="0" smtClean="0">
              <a:solidFill>
                <a:srgbClr val="4C505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10. ООО ТКЗ «РЕАЛ СОРБ </a:t>
            </a:r>
            <a:r>
              <a:rPr lang="ru-RU" sz="1400" dirty="0" smtClean="0">
                <a:solidFill>
                  <a:srgbClr val="4C5057"/>
                </a:solidFill>
                <a:latin typeface="Arial" pitchFamily="34" charset="0"/>
                <a:cs typeface="Arial" pitchFamily="34" charset="0"/>
              </a:rPr>
              <a:t>– производство прочих основных неорганических химических веществ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74693" y="4153764"/>
            <a:ext cx="47525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17. 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ООО «СТПК  </a:t>
            </a:r>
            <a:r>
              <a:rPr lang="ru-RU" sz="1400" b="1" dirty="0" err="1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АрмТТ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Изготовление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сборочных единиц и деталей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для транспортеров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тягачей</a:t>
            </a:r>
          </a:p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18. ООО «ПСМ ПРАЙМ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производство электрической распределительной и регулирующей аппаратуры</a:t>
            </a:r>
          </a:p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19. ООО «</a:t>
            </a:r>
            <a:r>
              <a:rPr lang="ru-RU" sz="1400" b="1" dirty="0" err="1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Таврос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производство запасных частей для ходовой части автомобилей</a:t>
            </a:r>
          </a:p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20. ИП Давыденко К.А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– производство и упаковка кухонной посуды из металла</a:t>
            </a:r>
          </a:p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21. ООО «Гардлайнер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» – производство инструмента, оборудования и приспособлений, применяемых в медицинских целях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0"/>
          <p:cNvSpPr>
            <a:spLocks noChangeArrowheads="1"/>
          </p:cNvSpPr>
          <p:nvPr/>
        </p:nvSpPr>
        <p:spPr bwMode="auto">
          <a:xfrm>
            <a:off x="5274694" y="3992849"/>
            <a:ext cx="4896544" cy="3320794"/>
          </a:xfrm>
          <a:prstGeom prst="rect">
            <a:avLst/>
          </a:prstGeom>
          <a:noFill/>
          <a:ln w="12700">
            <a:solidFill>
              <a:srgbClr val="9C674E"/>
            </a:solidFill>
            <a:miter lim="800000"/>
            <a:headEnd/>
            <a:tailEnd/>
          </a:ln>
        </p:spPr>
        <p:txBody>
          <a:bodyPr wrap="square" lIns="108000" tIns="108000" rIns="108000" bIns="108000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  <a:sym typeface="Wingdings"/>
              </a:rPr>
              <a:t>                            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786860" y="3939183"/>
            <a:ext cx="109674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Прочее</a:t>
            </a:r>
            <a:r>
              <a:rPr lang="en-US" alt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200" dirty="0">
              <a:solidFill>
                <a:srgbClr val="9C674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4004" y="6651659"/>
            <a:ext cx="4792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11. </a:t>
            </a:r>
            <a:r>
              <a:rPr lang="ru-RU" sz="14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ООО 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ТЗПИ» -</a:t>
            </a:r>
            <a:r>
              <a:rPr lang="ru-RU" sz="1400" dirty="0" smtClean="0">
                <a:solidFill>
                  <a:srgbClr val="4C5057"/>
                </a:solidFill>
                <a:latin typeface="Arial" pitchFamily="34" charset="0"/>
                <a:cs typeface="Arial" pitchFamily="34" charset="0"/>
              </a:rPr>
              <a:t>Производство </a:t>
            </a:r>
            <a:r>
              <a:rPr lang="ru-RU" sz="1400" dirty="0" smtClean="0">
                <a:solidFill>
                  <a:srgbClr val="4C5057"/>
                </a:solidFill>
                <a:latin typeface="Arial" pitchFamily="34" charset="0"/>
                <a:cs typeface="Arial" pitchFamily="34" charset="0"/>
              </a:rPr>
              <a:t>пластмассовых </a:t>
            </a:r>
            <a:r>
              <a:rPr lang="ru-RU" sz="1400" dirty="0">
                <a:solidFill>
                  <a:srgbClr val="4C5057"/>
                </a:solidFill>
                <a:latin typeface="Arial" pitchFamily="34" charset="0"/>
                <a:cs typeface="Arial" pitchFamily="34" charset="0"/>
              </a:rPr>
              <a:t>труб, полос и профилей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74693" y="2883912"/>
            <a:ext cx="4969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15. </a:t>
            </a:r>
            <a:r>
              <a:rPr lang="ru-RU" sz="1400" b="1" dirty="0" err="1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Азун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  Максим Владимирович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корпусной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мебели</a:t>
            </a:r>
          </a:p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16. ООО «Исток»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производство фанеры, деревянных фанерованных панелей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4005" y="3699520"/>
            <a:ext cx="47895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14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ООО </a:t>
            </a:r>
            <a:r>
              <a:rPr 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«ЯЗСА»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прочих готовых металлических изделий, не включенных в другие группировки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Номер слайда 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450156" y="354206"/>
            <a:ext cx="7433447" cy="634929"/>
          </a:xfrm>
          <a:prstGeom prst="rect">
            <a:avLst/>
          </a:prstGeom>
          <a:noFill/>
        </p:spPr>
        <p:txBody>
          <a:bodyPr wrap="square" lIns="80147" tIns="40074" rIns="80147" bIns="40074" rtlCol="0" anchor="ctr">
            <a:spAutoFit/>
          </a:bodyPr>
          <a:lstStyle/>
          <a:p>
            <a:pPr>
              <a:tabLst>
                <a:tab pos="2420938" algn="l"/>
              </a:tabLst>
            </a:pPr>
            <a:r>
              <a:rPr lang="ru-RU" altLang="ru-RU" sz="1800" dirty="0" smtClean="0">
                <a:latin typeface="Arial" charset="0"/>
              </a:rPr>
              <a:t>ЛОКАЛИЗАЦИЯ ПРОМЫШЛЕННОГО ПАРКА «МАСТЕР» - МОНОГОРОД ТУТАЕВ, ЯРОСЛАВСКАЯ ОБЛАСТЬ</a:t>
            </a:r>
            <a:endParaRPr lang="ru-RU" altLang="ru-RU" sz="1800" dirty="0">
              <a:latin typeface="Arial" charset="0"/>
            </a:endParaRPr>
          </a:p>
        </p:txBody>
      </p:sp>
      <p:sp>
        <p:nvSpPr>
          <p:cNvPr id="55" name="TextBox 155"/>
          <p:cNvSpPr txBox="1">
            <a:spLocks noChangeArrowheads="1"/>
          </p:cNvSpPr>
          <p:nvPr/>
        </p:nvSpPr>
        <p:spPr bwMode="auto">
          <a:xfrm>
            <a:off x="2435449" y="1789471"/>
            <a:ext cx="122413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2 550 </a:t>
            </a:r>
            <a:r>
              <a:rPr lang="ru-RU" altLang="ru-RU" sz="16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га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77955" y="1834177"/>
            <a:ext cx="1160061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Территория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2391700" y="1764407"/>
            <a:ext cx="0" cy="360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55"/>
          <p:cNvSpPr txBox="1">
            <a:spLocks noChangeArrowheads="1"/>
          </p:cNvSpPr>
          <p:nvPr/>
        </p:nvSpPr>
        <p:spPr bwMode="auto">
          <a:xfrm>
            <a:off x="2435355" y="2360595"/>
            <a:ext cx="178762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40 400 </a:t>
            </a:r>
            <a:r>
              <a:rPr lang="ru-RU" altLang="ru-RU" sz="16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чел.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237493" y="2405302"/>
            <a:ext cx="1100429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Население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155"/>
          <p:cNvSpPr txBox="1">
            <a:spLocks noChangeArrowheads="1"/>
          </p:cNvSpPr>
          <p:nvPr/>
        </p:nvSpPr>
        <p:spPr bwMode="auto">
          <a:xfrm>
            <a:off x="2462705" y="2929697"/>
            <a:ext cx="122413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3,3</a:t>
            </a:r>
            <a:r>
              <a:rPr lang="ru-RU" altLang="ru-RU" sz="18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28305" y="3053476"/>
            <a:ext cx="150579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Уровень безработицы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2392299" y="2355711"/>
            <a:ext cx="0" cy="360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392668" y="2916535"/>
            <a:ext cx="0" cy="7116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55"/>
          <p:cNvSpPr txBox="1">
            <a:spLocks noChangeArrowheads="1"/>
          </p:cNvSpPr>
          <p:nvPr/>
        </p:nvSpPr>
        <p:spPr bwMode="auto">
          <a:xfrm>
            <a:off x="3110048" y="2981154"/>
            <a:ext cx="936104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–  2016 г.</a:t>
            </a:r>
            <a:endParaRPr lang="ru-RU" altLang="ru-RU" sz="9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55"/>
          <p:cNvSpPr txBox="1">
            <a:spLocks noChangeArrowheads="1"/>
          </p:cNvSpPr>
          <p:nvPr/>
        </p:nvSpPr>
        <p:spPr bwMode="auto">
          <a:xfrm>
            <a:off x="2504997" y="3281472"/>
            <a:ext cx="1399333" cy="2646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1,6</a:t>
            </a:r>
            <a:r>
              <a:rPr lang="ru-RU" altLang="ru-RU" sz="11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altLang="ru-RU" sz="1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altLang="ru-RU" sz="14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 ЯО 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55"/>
          <p:cNvSpPr txBox="1">
            <a:spLocks noChangeArrowheads="1"/>
          </p:cNvSpPr>
          <p:nvPr/>
        </p:nvSpPr>
        <p:spPr bwMode="auto">
          <a:xfrm>
            <a:off x="2439163" y="3808733"/>
            <a:ext cx="178762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85</a:t>
            </a:r>
            <a:r>
              <a:rPr lang="ru-RU" altLang="ru-RU" sz="18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altLang="ru-RU" sz="24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объема отгруженных товаров</a:t>
            </a:r>
            <a:endParaRPr lang="ru-RU" altLang="ru-RU" sz="1400" b="0" baseline="300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172" y="3871689"/>
            <a:ext cx="174755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Обрабатывающие производства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96107" y="3795166"/>
            <a:ext cx="0" cy="56152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55060" y="5344976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МАШИНОСТРОЕНИЕ</a:t>
            </a:r>
          </a:p>
          <a:p>
            <a:pPr algn="ctr"/>
            <a:r>
              <a:rPr lang="ru-RU" sz="16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И МЕТАЛЛООБРАБОТКА</a:t>
            </a:r>
            <a:endParaRPr lang="ru-RU" sz="1600" b="1" dirty="0">
              <a:solidFill>
                <a:srgbClr val="9C674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5060" y="5004767"/>
            <a:ext cx="3672408" cy="115212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59116" y="4860022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Специализация моногорода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32140" y="2457192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Arial" charset="0"/>
              </a:rPr>
              <a:t>– муниципальное образование РФ, </a:t>
            </a:r>
          </a:p>
          <a:p>
            <a:pPr algn="just"/>
            <a:r>
              <a:rPr lang="ru-RU" altLang="ru-RU" sz="1600" dirty="0" smtClean="0">
                <a:latin typeface="Arial" charset="0"/>
              </a:rPr>
              <a:t>деятельность которого связана с единственным предприятием или группой тесно интегрированных между собой предприятий</a:t>
            </a:r>
            <a:endParaRPr lang="ru-RU" altLang="ru-RU" sz="1600" dirty="0"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06740" y="1764407"/>
            <a:ext cx="2206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9C674E"/>
                </a:solidFill>
                <a:latin typeface="Arial" charset="0"/>
              </a:rPr>
              <a:t>МОНОГОРОД</a:t>
            </a:r>
          </a:p>
        </p:txBody>
      </p:sp>
      <p:pic>
        <p:nvPicPr>
          <p:cNvPr id="2050" name="Picture 2" descr="C:\Users\o.ogurcova\Desktop\Фото\2018\Фотографии Промпарка\ТМЗ\tm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92" y="4467623"/>
            <a:ext cx="4115321" cy="23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50156" y="354206"/>
            <a:ext cx="7272808" cy="634929"/>
          </a:xfrm>
          <a:prstGeom prst="rect">
            <a:avLst/>
          </a:prstGeom>
          <a:noFill/>
        </p:spPr>
        <p:txBody>
          <a:bodyPr wrap="square" lIns="80147" tIns="40074" rIns="80147" bIns="40074" rtlCol="0" anchor="ctr">
            <a:spAutoFit/>
          </a:bodyPr>
          <a:lstStyle/>
          <a:p>
            <a:r>
              <a:rPr lang="ru-RU" altLang="ru-RU" sz="1800" dirty="0" smtClean="0">
                <a:latin typeface="Arial" charset="0"/>
              </a:rPr>
              <a:t>ТЕРРИТОРИЯ ОПЕРЕЖАЮЩЕГО СОЦИАЛЬНО–ЭКОНОМИЧЕСКОГО РАЗВИТИЯ (ТОСЭР)</a:t>
            </a:r>
            <a:endParaRPr lang="ru-RU" altLang="ru-RU" sz="1800" dirty="0"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0367" y="1548383"/>
            <a:ext cx="925882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b="1" dirty="0" smtClean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С 2017 Г. НА ТЕРРИТОРИИ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МОНОГОРОДА ТУТАЕВ</a:t>
            </a:r>
            <a:r>
              <a:rPr lang="ru-RU" sz="1400" b="1" dirty="0" smtClean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  В СООТВЕТСТВИИ С РЕШЕНИЕМ ПРАВИТЕЛЬСТВА РФ УСТАНОВЛЕН ОСОБЫЙ ПРАВОВОЙ РЕЖИМ ОСУЩЕСТВЛЕНИЯ ПРЕДПРИНИМАТЕЛЬСКОЙ И ИНОЙ ДЕЯТЕЛЬНОСТИ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(Постановление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Правительства РФ от 28.09.2017 N 1170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"О создании территории опережающего социально-экономического развития "Тутаев«)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610396" y="2402606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9C674E"/>
                </a:solidFill>
                <a:latin typeface="Arial" charset="0"/>
              </a:rPr>
              <a:t>ПЕРЕЧЕНЬ ОКВЭД В ТОСЭР ПО МОНОГОРОДУ ТУТАЕВ  </a:t>
            </a:r>
            <a:endParaRPr lang="ru-RU" altLang="ru-RU" sz="1400" b="1" dirty="0">
              <a:solidFill>
                <a:srgbClr val="9C674E"/>
              </a:solidFill>
              <a:latin typeface="Arial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41828"/>
              </p:ext>
            </p:extLst>
          </p:nvPr>
        </p:nvGraphicFramePr>
        <p:xfrm>
          <a:off x="1674292" y="2747817"/>
          <a:ext cx="7848872" cy="44951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80120"/>
                <a:gridCol w="6768752"/>
              </a:tblGrid>
              <a:tr h="3615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Код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ОКВЭД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1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пищевых продуктов</a:t>
                      </a:r>
                      <a:endParaRPr lang="ru-RU" sz="1400" b="0" dirty="0"/>
                    </a:p>
                  </a:txBody>
                  <a:tcPr/>
                </a:tc>
              </a:tr>
              <a:tr h="301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Производство текстильных изделий</a:t>
                      </a:r>
                      <a:endParaRPr lang="ru-RU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1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одежды</a:t>
                      </a:r>
                      <a:endParaRPr lang="ru-RU" sz="1400" b="0" dirty="0"/>
                    </a:p>
                  </a:txBody>
                  <a:tcPr/>
                </a:tc>
              </a:tr>
              <a:tr h="301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химических веществ и химических продуктов</a:t>
                      </a:r>
                      <a:endParaRPr lang="ru-RU" sz="1400" b="0" dirty="0"/>
                    </a:p>
                  </a:txBody>
                  <a:tcPr/>
                </a:tc>
              </a:tr>
              <a:tr h="5133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лекарственных средств и материалов, применяемых в медицинских целях</a:t>
                      </a:r>
                      <a:endParaRPr lang="ru-RU" sz="1400" b="0" dirty="0"/>
                    </a:p>
                  </a:txBody>
                  <a:tcPr/>
                </a:tc>
              </a:tr>
              <a:tr h="301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резиновых и пластмассовых изделий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15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готовых металлических изделий, кроме машин и оборудования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53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компьютеров, электронных и оптических изделий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1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электрического оборудования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14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Производство </a:t>
                      </a:r>
                      <a:r>
                        <a:rPr lang="ru-RU" sz="1400" dirty="0"/>
                        <a:t>машин и оборудования, не включенных в другие группировки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2875" marR="142875" marT="95250" marB="95250" anchor="ctr"/>
                </a:tc>
              </a:tr>
              <a:tr h="301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НИР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35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прочих готовых изделий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8332</TotalTime>
  <Words>962</Words>
  <Application>Microsoft Office PowerPoint</Application>
  <PresentationFormat>Произвольный</PresentationFormat>
  <Paragraphs>201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 Станислав Олегович</dc:creator>
  <cp:lastModifiedBy>Екатерина Александровна Терентьева</cp:lastModifiedBy>
  <cp:revision>1066</cp:revision>
  <cp:lastPrinted>2017-07-17T11:53:21Z</cp:lastPrinted>
  <dcterms:created xsi:type="dcterms:W3CDTF">2017-04-13T16:54:49Z</dcterms:created>
  <dcterms:modified xsi:type="dcterms:W3CDTF">2023-10-10T12:38:20Z</dcterms:modified>
</cp:coreProperties>
</file>